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1" d="100"/>
          <a:sy n="91" d="100"/>
        </p:scale>
        <p:origin x="34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BB6A-8A22-4445-859B-D14EBA593137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A963-52E1-4871-AFCA-7E2A695DA17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70626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BB6A-8A22-4445-859B-D14EBA593137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A963-52E1-4871-AFCA-7E2A695DA17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00307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BB6A-8A22-4445-859B-D14EBA593137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A963-52E1-4871-AFCA-7E2A695DA172}" type="slidenum">
              <a:rPr lang="ru-KZ" smtClean="0"/>
              <a:t>‹#›</a:t>
            </a:fld>
            <a:endParaRPr lang="ru-K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9690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BB6A-8A22-4445-859B-D14EBA593137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A963-52E1-4871-AFCA-7E2A695DA17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17470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BB6A-8A22-4445-859B-D14EBA593137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A963-52E1-4871-AFCA-7E2A695DA172}" type="slidenum">
              <a:rPr lang="ru-KZ" smtClean="0"/>
              <a:t>‹#›</a:t>
            </a:fld>
            <a:endParaRPr 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2301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BB6A-8A22-4445-859B-D14EBA593137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A963-52E1-4871-AFCA-7E2A695DA17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10556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BB6A-8A22-4445-859B-D14EBA593137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A963-52E1-4871-AFCA-7E2A695DA17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591676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BB6A-8A22-4445-859B-D14EBA593137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A963-52E1-4871-AFCA-7E2A695DA17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15600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BB6A-8A22-4445-859B-D14EBA593137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A963-52E1-4871-AFCA-7E2A695DA17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80379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BB6A-8A22-4445-859B-D14EBA593137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A963-52E1-4871-AFCA-7E2A695DA17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41105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BB6A-8A22-4445-859B-D14EBA593137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A963-52E1-4871-AFCA-7E2A695DA17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62823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BB6A-8A22-4445-859B-D14EBA593137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A963-52E1-4871-AFCA-7E2A695DA17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34892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BB6A-8A22-4445-859B-D14EBA593137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A963-52E1-4871-AFCA-7E2A695DA17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66190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BB6A-8A22-4445-859B-D14EBA593137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A963-52E1-4871-AFCA-7E2A695DA17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16782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BB6A-8A22-4445-859B-D14EBA593137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A963-52E1-4871-AFCA-7E2A695DA17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62426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5BB6A-8A22-4445-859B-D14EBA593137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6A963-52E1-4871-AFCA-7E2A695DA17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11761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5BB6A-8A22-4445-859B-D14EBA593137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276A963-52E1-4871-AFCA-7E2A695DA172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41428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A857AA-984B-EEFC-F130-E77E6803C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B848139-6E69-2592-7D61-D25162807CBE}"/>
              </a:ext>
            </a:extLst>
          </p:cNvPr>
          <p:cNvSpPr txBox="1"/>
          <p:nvPr/>
        </p:nvSpPr>
        <p:spPr>
          <a:xfrm>
            <a:off x="3257026" y="104673"/>
            <a:ext cx="609460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i="0" dirty="0">
                <a:effectLst/>
                <a:latin typeface="fkGroteskNeue"/>
              </a:rPr>
              <a:t>MECHANOCHEMICAL SYNTHESIS OF NANOMATERIALS</a:t>
            </a:r>
            <a:br>
              <a:rPr lang="fr-FR" dirty="0"/>
            </a:br>
            <a:endParaRPr lang="ru-K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7C64AE-8793-FE57-145B-B1F7B8844912}"/>
              </a:ext>
            </a:extLst>
          </p:cNvPr>
          <p:cNvSpPr txBox="1"/>
          <p:nvPr/>
        </p:nvSpPr>
        <p:spPr>
          <a:xfrm>
            <a:off x="455104" y="671691"/>
            <a:ext cx="8972025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Advantages for Nanomaterial Production</a:t>
            </a: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Mechanochemistry is exceptionally well-suited for synthesizing nanomaterials because it naturally generates nanostructures and offers excellent control: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Particle size control: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Direct relationship between milling energy, time, and final particle size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Predictable size reduction following power-law kinetics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Fine-tuning possible through milling parameters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Scalability: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Processes readily scale from lab (grams) to production (tons)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Same equipment types used across scales; recipes are reproducible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Preventing agglomeration: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Immediate product separation from milling media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Short residence times in hot zones compared to thermal synthesis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Mechanical stirring during synthesis can prevent coalescence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Phase purity and crystallinity: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Direct solid-state reactions avoid solvent contamination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Nanocrystalline products often obtained without additional crystallization steps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Impurity levels controllable through precursor selection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Cost effectiveness: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Lower equipment costs compared to specialized </a:t>
            </a:r>
            <a:r>
              <a:rPr lang="en-US" b="0" i="0" dirty="0" err="1">
                <a:effectLst/>
                <a:latin typeface="fkGroteskNeue"/>
              </a:rPr>
              <a:t>nanochemistry</a:t>
            </a:r>
            <a:r>
              <a:rPr lang="en-US" b="0" i="0" dirty="0">
                <a:effectLst/>
                <a:latin typeface="fkGroteskNeue"/>
              </a:rPr>
              <a:t> reactors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Minimal solvent and energy consumption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Direct path from precursors to final product</a:t>
            </a:r>
          </a:p>
        </p:txBody>
      </p:sp>
    </p:spTree>
    <p:extLst>
      <p:ext uri="{BB962C8B-B14F-4D97-AF65-F5344CB8AC3E}">
        <p14:creationId xmlns:p14="http://schemas.microsoft.com/office/powerpoint/2010/main" val="1650652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A259A72-3AF8-E36D-108D-85B3D6D60787}"/>
              </a:ext>
            </a:extLst>
          </p:cNvPr>
          <p:cNvSpPr txBox="1"/>
          <p:nvPr/>
        </p:nvSpPr>
        <p:spPr>
          <a:xfrm>
            <a:off x="352338" y="119018"/>
            <a:ext cx="9030748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Mechanochemical Synthesis of Nanoparticles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Metallic nanoparticles: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Direct milling of bulk metals produces nanocrystalline or amorphous phases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Ball milling of copper, iron, aluminum, or noble metals yields particles 10–100 nm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Applications: catalysis, magnetism, optics, plasmonic sensors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Example: Cu nanoparticles from Cu powder in argon; reactive oxidation controlled by atmosphere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Oxide nanoparticles: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Synthesis from metal salts (oxalates, hydroxides, carbonates) or direct oxidation of metals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High surface area and reactive defects make oxides ideal for catalysis and photocatalysis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TiO₂, ZnO, Fe₂O₃, Al₂O₃ all readily synthesized via mechanochemistry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Example: ZnO nanoparticles from Zn(OH)₂ by 30–60 min planetary milling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Semiconductor quantum dots: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CdS, CdSe, PbS, and other II-VI or IV-VI semiconductors produced as nanocrystals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Particle size determines bandgap and optical properties (size-dependent photoluminescence)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Mechanochemistry offers alternative to wet chemical synthesis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Example: CdSe quantum dots from CdO + SeO₂ with size tuning via milling time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Composition uniformity: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Mechanochemistry inherently mixes phases at atomic scale, producing highly homogeneous nanoparticles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Uniform doping distribution achieved more easily than in thermal methods</a:t>
            </a:r>
          </a:p>
        </p:txBody>
      </p:sp>
    </p:spTree>
    <p:extLst>
      <p:ext uri="{BB962C8B-B14F-4D97-AF65-F5344CB8AC3E}">
        <p14:creationId xmlns:p14="http://schemas.microsoft.com/office/powerpoint/2010/main" val="2123379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3DA3E5-2B54-09C1-2928-F92B76544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D98543-A0DF-B2F6-9501-ABAC50CC1CBB}"/>
              </a:ext>
            </a:extLst>
          </p:cNvPr>
          <p:cNvSpPr txBox="1"/>
          <p:nvPr/>
        </p:nvSpPr>
        <p:spPr>
          <a:xfrm>
            <a:off x="360727" y="257680"/>
            <a:ext cx="9907398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Synthesis of Nanostructures: 1D and 2D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One-dimensional nanostructures (nanofibers, nanowires, nanotubes):</a:t>
            </a:r>
            <a:endParaRPr lang="fr-FR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Nanofibers and nanowires: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Metal or oxide nanofibers can be grown by mechanochemical methods combined with templating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Electrospinning followed by mechanochemical densification produces functional nanofibers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Example: SnO₂ nanowires synthesized from SnO₂ precursor via ball milling combined with annealing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Carbon nanotubes (CNTs):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Mechanochemical purification and functionalization of CNTs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Milling opens tubes and creates functional groups (carboxylic acid, hydroxyl, amine)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Enables uniform polymer coating and composite preparation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Two-dimensional nanostructures (nanosheets, nanolayers):</a:t>
            </a:r>
            <a:endParaRPr lang="fr-FR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Exfoliation: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Mechanochemical exfoliation of layered materials (graphite, MoS₂, layered hydroxides) produces nanosheets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Ball milling in organic solvents or ionic liquids intercalates species between layers, promoting separation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Example: Graphene from graphite by high-energy ball milling in organic solvent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Nanosheets from synthesis: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Direct formation of ultrathin nanosheets during mechanochemical reactions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Reaction at interfaces naturally produces planar morphologies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Example: Layered double hydroxides (LDH) synthesized as nanosheets via milling of metal hydroxides and carbonate</a:t>
            </a:r>
          </a:p>
        </p:txBody>
      </p:sp>
    </p:spTree>
    <p:extLst>
      <p:ext uri="{BB962C8B-B14F-4D97-AF65-F5344CB8AC3E}">
        <p14:creationId xmlns:p14="http://schemas.microsoft.com/office/powerpoint/2010/main" val="3193892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CE57C9-8484-4B4C-B470-9A2B47707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385227E-92E5-C6C6-9BCB-3EFB4705BCF3}"/>
              </a:ext>
            </a:extLst>
          </p:cNvPr>
          <p:cNvSpPr txBox="1"/>
          <p:nvPr/>
        </p:nvSpPr>
        <p:spPr>
          <a:xfrm>
            <a:off x="755009" y="606228"/>
            <a:ext cx="876230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Formation Mechanisms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Top-down approach (comminution):</a:t>
            </a:r>
            <a:br>
              <a:rPr lang="en-US" b="0" i="0" dirty="0">
                <a:effectLst/>
                <a:latin typeface="fkGroteskNeue"/>
              </a:rPr>
            </a:br>
            <a:r>
              <a:rPr lang="en-US" b="0" i="0" dirty="0">
                <a:effectLst/>
                <a:latin typeface="fkGroteskNeue"/>
              </a:rPr>
              <a:t>Large particles broken into smaller fragments through repeated fracture. Nanoparticles form when fracture size approaches material grain size.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Progressive size reduction follows:  or power-law kinetics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Defects accumulate; eventually particles reach a saturation size (10–100 nm typical)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Energy increasingly used for surface area creation rather than new fracture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Bottom-up approach (aggregation):</a:t>
            </a:r>
            <a:br>
              <a:rPr lang="en-US" b="0" i="0" dirty="0">
                <a:effectLst/>
                <a:latin typeface="fkGroteskNeue"/>
              </a:rPr>
            </a:br>
            <a:r>
              <a:rPr lang="en-US" b="0" i="0" dirty="0">
                <a:effectLst/>
                <a:latin typeface="fkGroteskNeue"/>
              </a:rPr>
              <a:t>Under certain conditions (high milling intensity, reactive precursors), atoms or small clusters aggregate into nanoparticles.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Nucleation occurs as local concentration exceeds solubility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Diffusion-limited growth builds nanoparticles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Often results in narrower size distribution than pure top-down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Hybrid approaches: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Combine milling of precursors (activating and mixing) with controlled precipitation or solidification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Intermediate grinding steps during synthesis promote nucleation and size control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Example: Wet mechanochemistry—milling in small amounts of solvent enables reaction and precipitation control</a:t>
            </a:r>
          </a:p>
        </p:txBody>
      </p:sp>
    </p:spTree>
    <p:extLst>
      <p:ext uri="{BB962C8B-B14F-4D97-AF65-F5344CB8AC3E}">
        <p14:creationId xmlns:p14="http://schemas.microsoft.com/office/powerpoint/2010/main" val="2653459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E16E7C-D91A-5A8E-E4D9-9907933E7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E6C7DB3-0A19-0F85-AAC1-0AC72DF6BBF3}"/>
              </a:ext>
            </a:extLst>
          </p:cNvPr>
          <p:cNvSpPr txBox="1"/>
          <p:nvPr/>
        </p:nvSpPr>
        <p:spPr>
          <a:xfrm>
            <a:off x="205530" y="96284"/>
            <a:ext cx="60987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Control of Morphology and Size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Milling parameters affecting nanostructure:</a:t>
            </a:r>
            <a:endParaRPr lang="en-US" b="0" i="0" dirty="0">
              <a:effectLst/>
              <a:latin typeface="fkGroteskNeue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5184F09-728F-E96C-C7E3-B421871E84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3576396"/>
              </p:ext>
            </p:extLst>
          </p:nvPr>
        </p:nvGraphicFramePr>
        <p:xfrm>
          <a:off x="431610" y="877072"/>
          <a:ext cx="7831546" cy="3270670"/>
        </p:xfrm>
        <a:graphic>
          <a:graphicData uri="http://schemas.openxmlformats.org/drawingml/2006/table">
            <a:tbl>
              <a:tblPr/>
              <a:tblGrid>
                <a:gridCol w="3915773">
                  <a:extLst>
                    <a:ext uri="{9D8B030D-6E8A-4147-A177-3AD203B41FA5}">
                      <a16:colId xmlns:a16="http://schemas.microsoft.com/office/drawing/2014/main" val="2103357629"/>
                    </a:ext>
                  </a:extLst>
                </a:gridCol>
                <a:gridCol w="3915773">
                  <a:extLst>
                    <a:ext uri="{9D8B030D-6E8A-4147-A177-3AD203B41FA5}">
                      <a16:colId xmlns:a16="http://schemas.microsoft.com/office/drawing/2014/main" val="3926089330"/>
                    </a:ext>
                  </a:extLst>
                </a:gridCol>
              </a:tblGrid>
              <a:tr h="252043">
                <a:tc>
                  <a:txBody>
                    <a:bodyPr/>
                    <a:lstStyle/>
                    <a:p>
                      <a:pPr algn="l" fontAlgn="t" latinLnBrk="0">
                        <a:buNone/>
                      </a:pPr>
                      <a:r>
                        <a:rPr lang="fr-FR" sz="1400" b="1">
                          <a:effectLst/>
                        </a:rPr>
                        <a:t>Parameter</a:t>
                      </a:r>
                      <a:endParaRPr lang="fr-FR" sz="1400" b="0">
                        <a:effectLst/>
                      </a:endParaRPr>
                    </a:p>
                  </a:txBody>
                  <a:tcPr marL="51072" marR="51072" marT="25536" marB="25536">
                    <a:lnL w="7620" cap="flat" cmpd="sng" algn="ctr">
                      <a:solidFill>
                        <a:srgbClr val="D0F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0FC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0F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0F4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 latinLnBrk="0">
                        <a:buNone/>
                      </a:pPr>
                      <a:r>
                        <a:rPr lang="fr-FR" sz="1400" b="1">
                          <a:effectLst/>
                        </a:rPr>
                        <a:t>Effect on Size/Morphology</a:t>
                      </a:r>
                      <a:endParaRPr lang="fr-FR" sz="1400" b="0">
                        <a:effectLst/>
                      </a:endParaRPr>
                    </a:p>
                  </a:txBody>
                  <a:tcPr marL="51072" marR="51072" marT="25536" marB="25536">
                    <a:lnL w="7620" cap="flat" cmpd="sng" algn="ctr">
                      <a:solidFill>
                        <a:srgbClr val="B0FC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0FC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0FC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0F5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8914579"/>
                  </a:ext>
                </a:extLst>
              </a:tr>
              <a:tr h="413616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 b="1">
                          <a:effectLst/>
                        </a:rPr>
                        <a:t>Milling time</a:t>
                      </a:r>
                      <a:endParaRPr lang="fr-FR" sz="1400">
                        <a:effectLst/>
                      </a:endParaRPr>
                    </a:p>
                  </a:txBody>
                  <a:tcPr marL="51072" marR="51072" marT="25536" marB="25536" anchor="ctr">
                    <a:lnL w="12700" cap="flat" cmpd="sng" algn="ctr">
                      <a:solidFill>
                        <a:srgbClr val="10F4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0F5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0F4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00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en-US" sz="1400">
                          <a:effectLst/>
                        </a:rPr>
                        <a:t>Longer time → smaller particles, narrower size distribution</a:t>
                      </a:r>
                    </a:p>
                  </a:txBody>
                  <a:tcPr marL="51072" marR="51072" marT="25536" marB="25536" anchor="ctr">
                    <a:lnL w="12700" cap="flat" cmpd="sng" algn="ctr">
                      <a:solidFill>
                        <a:srgbClr val="F0F5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0F5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F5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E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9369945"/>
                  </a:ext>
                </a:extLst>
              </a:tr>
              <a:tr h="413616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 b="1">
                          <a:effectLst/>
                        </a:rPr>
                        <a:t>Mill speed (RPM)</a:t>
                      </a:r>
                      <a:endParaRPr lang="fr-FR" sz="1400">
                        <a:effectLst/>
                      </a:endParaRPr>
                    </a:p>
                  </a:txBody>
                  <a:tcPr marL="51072" marR="51072" marT="25536" marB="25536" anchor="ctr">
                    <a:lnL w="12700" cap="flat" cmpd="sng" algn="ctr">
                      <a:solidFill>
                        <a:srgbClr val="D000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E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00A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E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en-US" sz="1400">
                          <a:effectLst/>
                        </a:rPr>
                        <a:t>Higher speed → more energetic collisions, faster size reduction</a:t>
                      </a:r>
                    </a:p>
                  </a:txBody>
                  <a:tcPr marL="51072" marR="51072" marT="25536" marB="25536" anchor="ctr">
                    <a:lnL w="12700" cap="flat" cmpd="sng" algn="ctr">
                      <a:solidFill>
                        <a:srgbClr val="D0EE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0EE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E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0F5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737119"/>
                  </a:ext>
                </a:extLst>
              </a:tr>
              <a:tr h="413616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 b="1">
                          <a:effectLst/>
                        </a:rPr>
                        <a:t>Ball size and quantity</a:t>
                      </a:r>
                      <a:endParaRPr lang="fr-FR" sz="1400">
                        <a:effectLst/>
                      </a:endParaRPr>
                    </a:p>
                  </a:txBody>
                  <a:tcPr marL="51072" marR="51072" marT="25536" marB="25536" anchor="ctr">
                    <a:lnL w="12700" cap="flat" cmpd="sng" algn="ctr">
                      <a:solidFill>
                        <a:srgbClr val="D0EE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0F5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E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FD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en-US" sz="1400" dirty="0">
                          <a:effectLst/>
                        </a:rPr>
                        <a:t>Larger/more balls → higher energy density, faster reduction</a:t>
                      </a:r>
                    </a:p>
                  </a:txBody>
                  <a:tcPr marL="51072" marR="51072" marT="25536" marB="25536" anchor="ctr">
                    <a:lnL w="12700" cap="flat" cmpd="sng" algn="ctr">
                      <a:solidFill>
                        <a:srgbClr val="F0F5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F0F5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F5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FC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897535"/>
                  </a:ext>
                </a:extLst>
              </a:tr>
              <a:tr h="487272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 b="1">
                          <a:effectLst/>
                        </a:rPr>
                        <a:t>Precursor type</a:t>
                      </a:r>
                      <a:endParaRPr lang="fr-FR" sz="1400">
                        <a:effectLst/>
                      </a:endParaRPr>
                    </a:p>
                  </a:txBody>
                  <a:tcPr marL="51072" marR="51072" marT="25536" marB="25536" anchor="ctr">
                    <a:lnL w="12700" cap="flat" cmpd="sng" algn="ctr">
                      <a:solidFill>
                        <a:srgbClr val="D0FD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FC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FD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F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 dirty="0">
                          <a:effectLst/>
                        </a:rPr>
                        <a:t>Softer materials (hydroxides) → finer particles; harder oxides → coarser</a:t>
                      </a:r>
                    </a:p>
                  </a:txBody>
                  <a:tcPr marL="51072" marR="51072" marT="25536" marB="25536" anchor="ctr">
                    <a:lnL w="12700" cap="flat" cmpd="sng" algn="ctr">
                      <a:solidFill>
                        <a:srgbClr val="B0FC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0FC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FC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FD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288563"/>
                  </a:ext>
                </a:extLst>
              </a:tr>
              <a:tr h="487272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 b="1">
                          <a:effectLst/>
                        </a:rPr>
                        <a:t>Atmosphere</a:t>
                      </a:r>
                      <a:endParaRPr lang="fr-FR" sz="1400">
                        <a:effectLst/>
                      </a:endParaRPr>
                    </a:p>
                  </a:txBody>
                  <a:tcPr marL="51072" marR="51072" marT="25536" marB="25536" anchor="ctr">
                    <a:lnL w="12700" cap="flat" cmpd="sng" algn="ctr">
                      <a:solidFill>
                        <a:srgbClr val="50F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FD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F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F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en-US" sz="1400">
                          <a:effectLst/>
                        </a:rPr>
                        <a:t>Inert → prevents oxidation; air/O₂ → promotes oxidation, may affect size</a:t>
                      </a:r>
                    </a:p>
                  </a:txBody>
                  <a:tcPr marL="51072" marR="51072" marT="25536" marB="25536" anchor="ctr">
                    <a:lnL w="12700" cap="flat" cmpd="sng" algn="ctr">
                      <a:solidFill>
                        <a:srgbClr val="D0FD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0FD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FD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FC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016417"/>
                  </a:ext>
                </a:extLst>
              </a:tr>
              <a:tr h="598318"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 b="1">
                          <a:effectLst/>
                        </a:rPr>
                        <a:t>Temperature</a:t>
                      </a:r>
                      <a:endParaRPr lang="fr-FR" sz="1400">
                        <a:effectLst/>
                      </a:endParaRPr>
                    </a:p>
                  </a:txBody>
                  <a:tcPr marL="51072" marR="51072" marT="25536" marB="25536" anchor="ctr">
                    <a:lnL w="12700" cap="flat" cmpd="sng" algn="ctr">
                      <a:solidFill>
                        <a:srgbClr val="D0F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FC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F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0F1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0">
                        <a:buNone/>
                      </a:pPr>
                      <a:r>
                        <a:rPr lang="fr-FR" sz="1400" dirty="0">
                          <a:effectLst/>
                        </a:rPr>
                        <a:t>Colder (cryo-mills) → harder particles, sharper fracture; Hot → softer, plastic deformation</a:t>
                      </a:r>
                    </a:p>
                  </a:txBody>
                  <a:tcPr marL="51072" marR="51072" marT="25536" marB="25536" anchor="ctr">
                    <a:lnL w="12700" cap="flat" cmpd="sng" algn="ctr">
                      <a:solidFill>
                        <a:srgbClr val="B0FC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0FC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FC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0FC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976423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CD46299-9FC5-D56F-C0D4-26CA47373E37}"/>
              </a:ext>
            </a:extLst>
          </p:cNvPr>
          <p:cNvSpPr txBox="1"/>
          <p:nvPr/>
        </p:nvSpPr>
        <p:spPr>
          <a:xfrm>
            <a:off x="431610" y="4176393"/>
            <a:ext cx="1051445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Additives and modifiers: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1" i="0" dirty="0">
                <a:effectLst/>
                <a:latin typeface="fkGroteskNeue"/>
              </a:rPr>
              <a:t>Surfactants/capping agents:</a:t>
            </a:r>
            <a:r>
              <a:rPr lang="fr-FR" b="0" i="0" dirty="0">
                <a:effectLst/>
                <a:latin typeface="fkGroteskNeue"/>
              </a:rPr>
              <a:t> Adsorb on nanoparticle surface, prevent agglomeration and growth, stabilize in solution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1" i="0" dirty="0">
                <a:effectLst/>
                <a:latin typeface="fkGroteskNeue"/>
              </a:rPr>
              <a:t>Polymers:</a:t>
            </a:r>
            <a:r>
              <a:rPr lang="fr-FR" b="0" i="0" dirty="0">
                <a:effectLst/>
                <a:latin typeface="fkGroteskNeue"/>
              </a:rPr>
              <a:t> Act as growth inhibitors; enable synthesis of ultrafine particles (&lt;5 nm)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1" i="0" dirty="0">
                <a:effectLst/>
                <a:latin typeface="fkGroteskNeue"/>
              </a:rPr>
              <a:t>Ionic liquids:</a:t>
            </a:r>
            <a:r>
              <a:rPr lang="fr-FR" b="0" i="0" dirty="0">
                <a:effectLst/>
                <a:latin typeface="fkGroteskNeue"/>
              </a:rPr>
              <a:t> Solvent medium that controls nucleation and particle stabilization in wet milling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Multi-stage approaches: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Initial coarse milling produces activated precursor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Fine milling with additives yields narrowly distributed nanoparticles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Post-milling annealing can fuse nanoparticles into desired size/shape</a:t>
            </a:r>
          </a:p>
        </p:txBody>
      </p:sp>
    </p:spTree>
    <p:extLst>
      <p:ext uri="{BB962C8B-B14F-4D97-AF65-F5344CB8AC3E}">
        <p14:creationId xmlns:p14="http://schemas.microsoft.com/office/powerpoint/2010/main" val="2631708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5A929-BA3C-70B9-F56B-7286A33F0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5EEBA91-AEFB-97F2-4243-23A9597BF51F}"/>
              </a:ext>
            </a:extLst>
          </p:cNvPr>
          <p:cNvSpPr txBox="1"/>
          <p:nvPr/>
        </p:nvSpPr>
        <p:spPr>
          <a:xfrm>
            <a:off x="394283" y="58846"/>
            <a:ext cx="10846965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Current applications:</a:t>
            </a:r>
            <a:endParaRPr lang="fr-FR" b="0" i="0" dirty="0">
              <a:effectLst/>
              <a:latin typeface="fkGroteskNeue"/>
            </a:endParaRP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Catalysis: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Nanoparticles with high surface area and abundant active sites for CO₂ reduction, water splitting, pollutant degradation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Example: TiO₂ nanoparticles for photocatalytic water treatment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Energy storage: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Nanomaterials for battery electrodes and supercapacitors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High surface area enables rapid ion transport and charge storage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Example: LiCoO₂ nanoparticles for lithium-ion batteries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Biomedical: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Metal oxide nanoparticles for drug delivery, imaging, photothermal therapy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Reduced toxicity compared to bulk materials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Example: Fe₃O₄ nanoparticles for magnetic-targeted drug delivery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Electronics and photonics: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Quantum dots for LEDs, displays, solar cells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Plasmonic nanoparticles for sensing and optical applications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Environmental remediation: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Nanoabsorbents for heavy metal removal from water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Photocatalytic nanoparticles for pollutant destruction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Emerging directions: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Integration of mechanochemical synthesis with microfluidics for continuous nanomaterial production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Machine learning to predict and optimize size/morphology from milling parameters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Doping and alloying at the nanoscale during milling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Hybrid mechanochemistry combining with sonication, microwave, or photochemistry</a:t>
            </a:r>
          </a:p>
        </p:txBody>
      </p:sp>
    </p:spTree>
    <p:extLst>
      <p:ext uri="{BB962C8B-B14F-4D97-AF65-F5344CB8AC3E}">
        <p14:creationId xmlns:p14="http://schemas.microsoft.com/office/powerpoint/2010/main" val="324055785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1036</Words>
  <Application>Microsoft Office PowerPoint</Application>
  <PresentationFormat>Широкоэкранный</PresentationFormat>
  <Paragraphs>120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fkGroteskNeue</vt:lpstr>
      <vt:lpstr>Trebuchet MS</vt:lpstr>
      <vt:lpstr>var(--font-fk-grotesk)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Бахадур Аскар</dc:creator>
  <cp:lastModifiedBy>Бахадур Аскар</cp:lastModifiedBy>
  <cp:revision>1</cp:revision>
  <dcterms:created xsi:type="dcterms:W3CDTF">2025-11-09T14:50:57Z</dcterms:created>
  <dcterms:modified xsi:type="dcterms:W3CDTF">2025-11-09T14:54:52Z</dcterms:modified>
</cp:coreProperties>
</file>